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57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0" autoAdjust="0"/>
  </p:normalViewPr>
  <p:slideViewPr>
    <p:cSldViewPr snapToGrid="0">
      <p:cViewPr varScale="1">
        <p:scale>
          <a:sx n="78" d="100"/>
          <a:sy n="78" d="100"/>
        </p:scale>
        <p:origin x="82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C6494-02FF-4E8C-95F0-7C5FFBB8D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0CEA71-9AC4-48A9-86C9-A8B5C3548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534A1-D5D9-4457-B92D-188D3722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72EF1-F27F-4B1F-B04B-26FB19CB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CFD06-99F3-4E17-864B-E9B4498A1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24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B61E7-5B0F-4A43-9AAC-31CE70CE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BE9E64-0575-4064-9BC8-7DD819B0EB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53FBB-EFE9-4567-894C-EA579E419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118E9-FB34-4C44-AEDD-536F01C18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49A11-F777-4F74-9F94-0E4CD355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0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DE380-678F-498E-BFBD-425DEB2DE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40153-727F-4A85-A181-60631FB1D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71840-961F-4033-90A4-580C1E294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85888-FE09-4722-9BF5-852B98597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BB1D1-AD1C-4A27-82F5-7601CEB52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6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FD14D-2D33-4623-9808-3C352CFB6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ECED8-51FE-4EA4-B46D-F6BB9100C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43289-9CD0-42D6-8340-69F36D76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F9ACC-B849-41A1-AAE2-3191100E6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94067-38B4-4E21-AADC-AF5569D91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90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3750-292B-4DE9-96B1-C899A1B64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A8738-1994-4E3D-B190-CE75D04D4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0C4D4-FB87-43EC-8B09-CE8285E5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C28D1-0893-4AD9-B052-DF310EA9F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83CAD-7214-4A05-BE87-15719650D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53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9B9B-D6DA-41A1-9C1F-D8F4F91AF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E8D80-99E1-4E3E-997A-DDA40CBE26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2503B-7566-426B-9730-E78E74D2C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B6B02-22D4-46C9-93A7-6D7F58E69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53498-2F75-4EA2-A1D3-7EB435F42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770C7-656A-4F63-82BA-A0E035ECC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8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C6611-9BAD-4186-8EF3-DE07550D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0E2B-2C17-4195-8F3B-4954DB640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B4F39-3D1A-473C-97F3-B3DCCF0AD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3EE84E-CB7E-4CE7-8AA4-9F63B5747B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6A118E-5BC6-4F1B-B290-94FAD58095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D08070-2E92-4ED4-96D7-C44BF3BA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472347-EDC0-4C51-9E2D-D0DAE08E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4CBAFD-5C84-4D58-8A0A-7D67383E7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67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F8FFA-775D-452D-8175-DBD266FE5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ED6CCD-A24C-442C-BF06-B22DC5EE1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8BE06-F099-4137-A9B1-2C1188239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1C635-C8FB-4859-A697-5F8FA66EC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3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065DA0-6E39-454B-8D4D-306AEB47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6C896-FE70-4577-A688-6098F13A3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A54CF-7B00-488B-AD26-3C2E6D72C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93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17465-C01B-4424-A2D2-E0C63105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D1FF5-3949-47F1-A00E-1946CB988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CF3CC-F80B-421E-89B3-29EFEF0D5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66B6A-0D1F-478A-9DE2-9F53B21D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5E24A-CDCF-4CC7-A0E4-8607A233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21A53-F7A5-45E9-A808-B6895ED23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02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786AB-2EDB-4B3E-907F-1DAA84F11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3B2A7F-402E-4B66-9EC5-3457E962EF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3CF031-DD11-4820-B0BD-97465DF24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A460B-018B-46EB-AD28-E04BAE75E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76B06-0574-4DF0-B1D8-79BFF5E77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21E77-A89A-435C-AC80-FF23830B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45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78880-FD02-4633-8F9E-3466D032E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0799B-83AD-43C9-96D3-4B9941BAB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4B63F-1353-49DA-89EC-39DFB8A30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B4D35-55AF-4730-99E7-0C703301BC52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E4CA2-F63E-428B-ABF1-002FFE4F8A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7F8BA-A13D-4743-8505-72924742A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306C6-A351-41D0-ACC9-4CC5030AA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1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BB3E1-6BD6-4792-9C3B-91C9C4A06D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Holographic Microscope</a:t>
            </a:r>
            <a:br>
              <a:rPr lang="en-US" dirty="0"/>
            </a:br>
            <a:r>
              <a:rPr lang="en-US" dirty="0"/>
              <a:t>Optimal Configuration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C44E6-63DE-48D5-88B9-90E16B7DEE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Feb 18, 2021</a:t>
            </a:r>
          </a:p>
        </p:txBody>
      </p:sp>
      <p:pic>
        <p:nvPicPr>
          <p:cNvPr id="4" name="Picture 2" descr="Image result for nsf logo">
            <a:extLst>
              <a:ext uri="{FF2B5EF4-FFF2-40B4-BE49-F238E27FC236}">
                <a16:creationId xmlns:a16="http://schemas.microsoft.com/office/drawing/2014/main" id="{04979BD5-67E7-0C39-1AE5-598A82D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17659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365BAD-E77D-01EF-8874-86D320E309A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733405"/>
            <a:ext cx="3246783" cy="11544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4A08D3-09A0-1BDE-DF8A-063D9EC26D1D}"/>
              </a:ext>
            </a:extLst>
          </p:cNvPr>
          <p:cNvSpPr/>
          <p:nvPr/>
        </p:nvSpPr>
        <p:spPr>
          <a:xfrm>
            <a:off x="1524000" y="5733405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1313582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48F1367-ED4D-8A4E-B7D2-64A1907679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0" t="4112" r="5971" b="2305"/>
          <a:stretch/>
        </p:blipFill>
        <p:spPr>
          <a:xfrm>
            <a:off x="119642" y="440109"/>
            <a:ext cx="8067230" cy="641789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AA16BF-9B8A-434B-85CB-6830B88D7A14}"/>
              </a:ext>
            </a:extLst>
          </p:cNvPr>
          <p:cNvSpPr txBox="1">
            <a:spLocks/>
          </p:cNvSpPr>
          <p:nvPr/>
        </p:nvSpPr>
        <p:spPr>
          <a:xfrm>
            <a:off x="6939184" y="440109"/>
            <a:ext cx="5133174" cy="4567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/>
              <a:t>Capture sequence of holograms (h1, h2, h3) at times t1, t2, t3</a:t>
            </a:r>
          </a:p>
          <a:p>
            <a:pPr algn="l"/>
            <a:r>
              <a:rPr lang="en-US" sz="1400" dirty="0"/>
              <a:t>Sum as (h1-h2) + (h3-h4)+ …..</a:t>
            </a:r>
          </a:p>
          <a:p>
            <a:pPr algn="l"/>
            <a:r>
              <a:rPr lang="en-US" sz="1400" dirty="0"/>
              <a:t>Do reconstruction on one summed image</a:t>
            </a:r>
          </a:p>
          <a:p>
            <a:pPr algn="l"/>
            <a:r>
              <a:rPr lang="en-US" sz="1400" dirty="0"/>
              <a:t>(may need to scale so not to saturate pixels)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5008F-4D35-487C-86D1-E04B8DC2F52D}"/>
              </a:ext>
            </a:extLst>
          </p:cNvPr>
          <p:cNvSpPr txBox="1"/>
          <p:nvPr/>
        </p:nvSpPr>
        <p:spPr>
          <a:xfrm>
            <a:off x="3443954" y="0"/>
            <a:ext cx="4300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Encoding </a:t>
            </a:r>
            <a:r>
              <a:rPr lang="en-US" sz="2400" b="1" dirty="0" err="1"/>
              <a:t>x,y,z,t</a:t>
            </a:r>
            <a:r>
              <a:rPr lang="en-US" sz="2400" b="1" dirty="0"/>
              <a:t> in one Hologram</a:t>
            </a:r>
          </a:p>
        </p:txBody>
      </p:sp>
    </p:spTree>
    <p:extLst>
      <p:ext uri="{BB962C8B-B14F-4D97-AF65-F5344CB8AC3E}">
        <p14:creationId xmlns:p14="http://schemas.microsoft.com/office/powerpoint/2010/main" val="3691866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D8909F2-5FD3-4711-B0AB-BFCD6737B7C0}"/>
              </a:ext>
            </a:extLst>
          </p:cNvPr>
          <p:cNvSpPr txBox="1"/>
          <p:nvPr/>
        </p:nvSpPr>
        <p:spPr>
          <a:xfrm>
            <a:off x="4791807" y="8737"/>
            <a:ext cx="220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DIHM_Camera_V3.py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AC2B4-9089-483B-9B08-CE0B942789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75" t="127" r="28702" b="58847"/>
          <a:stretch/>
        </p:blipFill>
        <p:spPr>
          <a:xfrm>
            <a:off x="2004646" y="384002"/>
            <a:ext cx="8335108" cy="647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21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C20CA5-3C85-4728-B14F-BF005779A9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735" r="12510" b="68951"/>
          <a:stretch/>
        </p:blipFill>
        <p:spPr>
          <a:xfrm>
            <a:off x="0" y="0"/>
            <a:ext cx="7197213" cy="54670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FF3B6C-6C0B-4811-81F8-B7B2ACEFCFCC}"/>
              </a:ext>
            </a:extLst>
          </p:cNvPr>
          <p:cNvSpPr txBox="1"/>
          <p:nvPr/>
        </p:nvSpPr>
        <p:spPr>
          <a:xfrm>
            <a:off x="7767484" y="589935"/>
            <a:ext cx="362990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/>
              <a:t>Magnification</a:t>
            </a:r>
          </a:p>
          <a:p>
            <a:pPr algn="ctr"/>
            <a:r>
              <a:rPr lang="en-US" sz="4800" dirty="0"/>
              <a:t>M=L/z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E8455D-F458-421E-93E3-751D4721E3ED}"/>
              </a:ext>
            </a:extLst>
          </p:cNvPr>
          <p:cNvSpPr/>
          <p:nvPr/>
        </p:nvSpPr>
        <p:spPr>
          <a:xfrm>
            <a:off x="0" y="5934670"/>
            <a:ext cx="121133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Open-source, cost-effective, portable, 3D-printed digital </a:t>
            </a:r>
            <a:r>
              <a:rPr lang="en-US" dirty="0" err="1"/>
              <a:t>lensless</a:t>
            </a:r>
            <a:r>
              <a:rPr lang="en-US" dirty="0"/>
              <a:t> holographic microscope</a:t>
            </a:r>
          </a:p>
          <a:p>
            <a:r>
              <a:rPr lang="en-US" dirty="0" err="1"/>
              <a:t>Heberley</a:t>
            </a:r>
            <a:r>
              <a:rPr lang="en-US" dirty="0"/>
              <a:t> </a:t>
            </a:r>
            <a:r>
              <a:rPr lang="en-US" dirty="0" err="1"/>
              <a:t>Tobon</a:t>
            </a:r>
            <a:r>
              <a:rPr lang="en-US" dirty="0"/>
              <a:t>-Maya, Samuel Zapata-Valencia, Erick Zora-Guzman, Carlos Buitrago-Duque, AND Jorge Garcia-</a:t>
            </a:r>
            <a:r>
              <a:rPr lang="en-US" dirty="0" err="1"/>
              <a:t>Sucerquia</a:t>
            </a:r>
            <a:r>
              <a:rPr lang="en-US" dirty="0"/>
              <a:t>*</a:t>
            </a:r>
          </a:p>
          <a:p>
            <a:r>
              <a:rPr lang="en-US" dirty="0"/>
              <a:t>School of Physics, Universidad Nacional de Colombia—</a:t>
            </a:r>
            <a:r>
              <a:rPr lang="en-US" dirty="0" err="1"/>
              <a:t>Sede</a:t>
            </a:r>
            <a:r>
              <a:rPr lang="en-US" dirty="0"/>
              <a:t> Medellin, A.A: 3840, Medellin 050034, Colombia</a:t>
            </a:r>
          </a:p>
        </p:txBody>
      </p:sp>
    </p:spTree>
    <p:extLst>
      <p:ext uri="{BB962C8B-B14F-4D97-AF65-F5344CB8AC3E}">
        <p14:creationId xmlns:p14="http://schemas.microsoft.com/office/powerpoint/2010/main" val="2588025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B0106F-A165-4043-80B1-6781812B6947}"/>
              </a:ext>
            </a:extLst>
          </p:cNvPr>
          <p:cNvSpPr/>
          <p:nvPr/>
        </p:nvSpPr>
        <p:spPr>
          <a:xfrm>
            <a:off x="227888" y="0"/>
            <a:ext cx="116118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MinionPro-Regular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545F5E-2F4F-4C63-BF9E-2DB8B528BB78}"/>
              </a:ext>
            </a:extLst>
          </p:cNvPr>
          <p:cNvSpPr/>
          <p:nvPr/>
        </p:nvSpPr>
        <p:spPr>
          <a:xfrm>
            <a:off x="131541" y="1053981"/>
            <a:ext cx="1154821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MinionPro-Regular"/>
              </a:rPr>
              <a:t>Two Operating Regimes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inionPro-Regular"/>
              </a:rPr>
              <a:t>Gabor’s like implementation. </a:t>
            </a:r>
            <a:r>
              <a:rPr lang="en-US" dirty="0">
                <a:latin typeface="MinionPro-Regular"/>
              </a:rPr>
              <a:t>Sample close to point source. The sample’s diffraction pattern is magnified (geometric projection) 5X to 20X (similar to optical microscope), </a:t>
            </a:r>
            <a:r>
              <a:rPr lang="en-US" dirty="0">
                <a:latin typeface="EuclidSymbol"/>
              </a:rPr>
              <a:t>∼</a:t>
            </a:r>
            <a:r>
              <a:rPr lang="en-US" dirty="0">
                <a:latin typeface="MinionPro-Regular"/>
              </a:rPr>
              <a:t>0.4–0.5NA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MinionPr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Lensless</a:t>
            </a:r>
            <a:r>
              <a:rPr lang="en-US" b="1" dirty="0"/>
              <a:t> Holographic Microscopy (LHM) </a:t>
            </a:r>
            <a:r>
              <a:rPr lang="en-US" dirty="0">
                <a:latin typeface="MinionPro-Regular"/>
              </a:rPr>
              <a:t>Sample close to image sensor. No geometric magnification. Resolution limit by detector, not diffraction. FOV becomes whole detector. </a:t>
            </a:r>
            <a:r>
              <a:rPr lang="en-US" dirty="0">
                <a:latin typeface="EuclidSymbol"/>
              </a:rPr>
              <a:t>∼</a:t>
            </a:r>
            <a:r>
              <a:rPr lang="en-US" dirty="0">
                <a:latin typeface="MinionPro-Regular"/>
              </a:rPr>
              <a:t>0.2 NA range. Super-resolution can be used to decrease effective pixel size.</a:t>
            </a:r>
          </a:p>
          <a:p>
            <a:endParaRPr lang="en-US" dirty="0">
              <a:latin typeface="MinionPro-Regular"/>
            </a:endParaRPr>
          </a:p>
          <a:p>
            <a:r>
              <a:rPr lang="en-US" b="1" dirty="0">
                <a:latin typeface="MinionPro-Regular"/>
              </a:rPr>
              <a:t>Common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inionPro-Regular"/>
              </a:rPr>
              <a:t>Coherent Noise</a:t>
            </a:r>
            <a:r>
              <a:rPr lang="en-US" dirty="0">
                <a:latin typeface="MinionPro-Regular"/>
              </a:rPr>
              <a:t>; use partially coherent sources, overlapping several in-line holographic images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MinionPr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inionPro-Regular"/>
              </a:rPr>
              <a:t>Weak Diffraction Assumption</a:t>
            </a:r>
            <a:r>
              <a:rPr lang="en-US" dirty="0">
                <a:latin typeface="MinionPro-Regular"/>
              </a:rPr>
              <a:t>; prevents image formation in Gabor, restricts range of samples in LHM; applying special implementations of phase-shifting holography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MinionPro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inionPro-Regular"/>
              </a:rPr>
              <a:t>Twin image problem</a:t>
            </a:r>
            <a:r>
              <a:rPr lang="en-US" dirty="0">
                <a:latin typeface="MinionPro-Regular"/>
              </a:rPr>
              <a:t>: direct consequence of the in-line configuration. Avoided in LHM by using two different strategies: phase-shifting</a:t>
            </a:r>
            <a:r>
              <a:rPr lang="en-US" sz="800" dirty="0">
                <a:latin typeface="MinionPro-Regular"/>
              </a:rPr>
              <a:t> </a:t>
            </a:r>
            <a:r>
              <a:rPr lang="en-US" dirty="0">
                <a:latin typeface="MinionPro-Regular"/>
              </a:rPr>
              <a:t>and phase retrieval</a:t>
            </a:r>
            <a:r>
              <a:rPr lang="en-US" sz="800" dirty="0">
                <a:latin typeface="MinionPro-Regular"/>
              </a:rPr>
              <a:t> </a:t>
            </a:r>
            <a:r>
              <a:rPr lang="en-US" dirty="0">
                <a:latin typeface="MinionPro-Regular"/>
              </a:rPr>
              <a:t>algorithms. </a:t>
            </a:r>
            <a:r>
              <a:rPr lang="en-US" u="sng" dirty="0">
                <a:latin typeface="MinionPro-Regular"/>
              </a:rPr>
              <a:t>Phase shifting</a:t>
            </a:r>
            <a:r>
              <a:rPr lang="en-US" dirty="0">
                <a:latin typeface="MinionPro-Regular"/>
              </a:rPr>
              <a:t>: relative phase variation between interferometric beams. </a:t>
            </a:r>
            <a:r>
              <a:rPr lang="en-US" u="sng" dirty="0">
                <a:latin typeface="MinionPro-Regular"/>
              </a:rPr>
              <a:t>Phase retrieval</a:t>
            </a:r>
            <a:r>
              <a:rPr lang="en-US" dirty="0">
                <a:latin typeface="MinionPro-Regular"/>
              </a:rPr>
              <a:t>: iterative or deterministic</a:t>
            </a:r>
            <a:r>
              <a:rPr lang="en-US" sz="800" dirty="0">
                <a:latin typeface="MinionPro-Regular"/>
              </a:rPr>
              <a:t> </a:t>
            </a:r>
            <a:r>
              <a:rPr lang="en-US" dirty="0">
                <a:latin typeface="MinionPro-Regular"/>
              </a:rPr>
              <a:t>algorithms. Record several images in time at multi-height with glass cover slips of different thicknesses</a:t>
            </a:r>
            <a:r>
              <a:rPr lang="en-US" sz="800" dirty="0">
                <a:latin typeface="MinionPro-Regular"/>
              </a:rPr>
              <a:t>, </a:t>
            </a:r>
            <a:r>
              <a:rPr lang="en-US" dirty="0">
                <a:latin typeface="MinionPro-Regular"/>
              </a:rPr>
              <a:t>move camera, tune the light wavelength</a:t>
            </a:r>
            <a:r>
              <a:rPr lang="en-US" sz="800" dirty="0">
                <a:latin typeface="MinionPro-Regular"/>
              </a:rPr>
              <a:t>  </a:t>
            </a:r>
            <a:r>
              <a:rPr lang="en-US" dirty="0">
                <a:latin typeface="MinionPro-Regular"/>
              </a:rPr>
              <a:t>or defocus the image. </a:t>
            </a:r>
          </a:p>
        </p:txBody>
      </p:sp>
    </p:spTree>
    <p:extLst>
      <p:ext uri="{BB962C8B-B14F-4D97-AF65-F5344CB8AC3E}">
        <p14:creationId xmlns:p14="http://schemas.microsoft.com/office/powerpoint/2010/main" val="375426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00A24E12-F616-46E4-A400-CD4B6A96ED6A}"/>
              </a:ext>
            </a:extLst>
          </p:cNvPr>
          <p:cNvGrpSpPr/>
          <p:nvPr/>
        </p:nvGrpSpPr>
        <p:grpSpPr>
          <a:xfrm>
            <a:off x="102549" y="717770"/>
            <a:ext cx="6974024" cy="6048707"/>
            <a:chOff x="102548" y="717770"/>
            <a:chExt cx="8298915" cy="604870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DE41BF3-546D-4AA4-B2A2-A7AAB931D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103" t="10343" r="18505" b="73956"/>
            <a:stretch/>
          </p:blipFill>
          <p:spPr>
            <a:xfrm>
              <a:off x="102548" y="863125"/>
              <a:ext cx="7600065" cy="5503492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929E079-BC5F-4BA9-9F10-D45001CEDF3E}"/>
                </a:ext>
              </a:extLst>
            </p:cNvPr>
            <p:cNvSpPr/>
            <p:nvPr/>
          </p:nvSpPr>
          <p:spPr>
            <a:xfrm>
              <a:off x="6617110" y="717770"/>
              <a:ext cx="717755" cy="5112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01929F8-4197-4E7F-B2A4-8238DD934BC7}"/>
                </a:ext>
              </a:extLst>
            </p:cNvPr>
            <p:cNvSpPr txBox="1"/>
            <p:nvPr/>
          </p:nvSpPr>
          <p:spPr>
            <a:xfrm>
              <a:off x="6552442" y="3811032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22 mm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31EF874-0E78-4CDF-8327-5968AD560C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1458" y="4572714"/>
              <a:ext cx="3903407" cy="3861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6ECBCB8-65CE-48E1-B447-C8A8DE49B220}"/>
                </a:ext>
              </a:extLst>
            </p:cNvPr>
            <p:cNvCxnSpPr>
              <a:cxnSpLocks/>
            </p:cNvCxnSpPr>
            <p:nvPr/>
          </p:nvCxnSpPr>
          <p:spPr>
            <a:xfrm>
              <a:off x="3662516" y="3554361"/>
              <a:ext cx="360352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DC6CDA3-676D-4499-A429-4214B6A66740}"/>
                </a:ext>
              </a:extLst>
            </p:cNvPr>
            <p:cNvCxnSpPr>
              <a:cxnSpLocks/>
            </p:cNvCxnSpPr>
            <p:nvPr/>
          </p:nvCxnSpPr>
          <p:spPr>
            <a:xfrm>
              <a:off x="3957484" y="3175818"/>
              <a:ext cx="330855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F7BE0A6-5027-40BA-8C2C-00C108B833C0}"/>
                </a:ext>
              </a:extLst>
            </p:cNvPr>
            <p:cNvCxnSpPr>
              <a:cxnSpLocks/>
            </p:cNvCxnSpPr>
            <p:nvPr/>
          </p:nvCxnSpPr>
          <p:spPr>
            <a:xfrm>
              <a:off x="3709084" y="2492477"/>
              <a:ext cx="355695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AFE73A-22DC-46B1-B229-EA795E9865DC}"/>
                </a:ext>
              </a:extLst>
            </p:cNvPr>
            <p:cNvSpPr txBox="1"/>
            <p:nvPr/>
          </p:nvSpPr>
          <p:spPr>
            <a:xfrm>
              <a:off x="6545264" y="3154501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0.5 mm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4B438B6-59FB-406E-A982-82A7E90BD682}"/>
                </a:ext>
              </a:extLst>
            </p:cNvPr>
            <p:cNvSpPr txBox="1"/>
            <p:nvPr/>
          </p:nvSpPr>
          <p:spPr>
            <a:xfrm>
              <a:off x="6574204" y="2626259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 mm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31F4F9B-7371-4562-9CE6-8A16AF3C3ABC}"/>
                </a:ext>
              </a:extLst>
            </p:cNvPr>
            <p:cNvSpPr txBox="1"/>
            <p:nvPr/>
          </p:nvSpPr>
          <p:spPr>
            <a:xfrm>
              <a:off x="166488" y="6397145"/>
              <a:ext cx="8234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Tri Color Laser: CD (IR-780nm), DVD (red-660nm) Blue-ray (blue-405nm)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FCDDBA6-7AD7-4C3F-B952-4248A413A7BD}"/>
              </a:ext>
            </a:extLst>
          </p:cNvPr>
          <p:cNvSpPr/>
          <p:nvPr/>
        </p:nvSpPr>
        <p:spPr>
          <a:xfrm>
            <a:off x="533055" y="193711"/>
            <a:ext cx="111258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Corbel-Bold2"/>
              </a:rPr>
              <a:t>MISHELF (initials coming from Multi-Illumination Single-Holographic-Exposure </a:t>
            </a:r>
            <a:r>
              <a:rPr lang="en-US" sz="2000" b="1" dirty="0" err="1">
                <a:latin typeface="Corbel-Bold2"/>
              </a:rPr>
              <a:t>Lensless</a:t>
            </a:r>
            <a:r>
              <a:rPr lang="en-US" sz="2000" b="1" dirty="0">
                <a:latin typeface="Corbel-Bold2"/>
              </a:rPr>
              <a:t> Fresnel)</a:t>
            </a:r>
            <a:endParaRPr lang="en-US" sz="2000" b="1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8B97A74-DF66-4148-91C7-BC1108082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5" t="11469" r="32742" b="60717"/>
          <a:stretch/>
        </p:blipFill>
        <p:spPr>
          <a:xfrm>
            <a:off x="6693086" y="1782585"/>
            <a:ext cx="5453352" cy="2828744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9FC9A67-8E66-43C0-806C-837478D88295}"/>
              </a:ext>
            </a:extLst>
          </p:cNvPr>
          <p:cNvSpPr/>
          <p:nvPr/>
        </p:nvSpPr>
        <p:spPr>
          <a:xfrm>
            <a:off x="7076573" y="4719173"/>
            <a:ext cx="389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MinionPro-Regular"/>
              </a:rPr>
              <a:t>commercial-grade plastic lens of 0.6NA.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40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BD1C25-D870-4B72-AE25-CDAFF85287BC}"/>
              </a:ext>
            </a:extLst>
          </p:cNvPr>
          <p:cNvSpPr/>
          <p:nvPr/>
        </p:nvSpPr>
        <p:spPr>
          <a:xfrm>
            <a:off x="68826" y="5979817"/>
            <a:ext cx="119756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Open-source, cost-effective, portable, 3D-printed digital </a:t>
            </a:r>
            <a:r>
              <a:rPr lang="en-US" b="1" dirty="0" err="1"/>
              <a:t>lensless</a:t>
            </a:r>
            <a:r>
              <a:rPr lang="en-US" b="1" dirty="0"/>
              <a:t> holographic microscope</a:t>
            </a:r>
          </a:p>
          <a:p>
            <a:r>
              <a:rPr lang="en-US" dirty="0" err="1"/>
              <a:t>Heberley</a:t>
            </a:r>
            <a:r>
              <a:rPr lang="en-US" dirty="0"/>
              <a:t> </a:t>
            </a:r>
            <a:r>
              <a:rPr lang="en-US" dirty="0" err="1"/>
              <a:t>Tobon</a:t>
            </a:r>
            <a:r>
              <a:rPr lang="en-US" dirty="0"/>
              <a:t>-Maya, Samuel Zapata-Valencia, Erick Zora-Guzman, Carlos Buitrago-Duque, Jorge Garcia-</a:t>
            </a:r>
            <a:r>
              <a:rPr lang="en-US" dirty="0" err="1"/>
              <a:t>Sucerquia</a:t>
            </a:r>
            <a:endParaRPr lang="en-US" dirty="0"/>
          </a:p>
          <a:p>
            <a:r>
              <a:rPr lang="en-US" dirty="0"/>
              <a:t>School of Physics, Universidad Nacional de Colombia—</a:t>
            </a:r>
            <a:r>
              <a:rPr lang="en-US" dirty="0" err="1"/>
              <a:t>Sede</a:t>
            </a:r>
            <a:r>
              <a:rPr lang="en-US" dirty="0"/>
              <a:t> Medellin, A.A: 3840, Medellin 050034, Colombia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FFE32-CAD1-4E90-9D1B-21F280F673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57" t="9362" r="52522" b="54897"/>
          <a:stretch/>
        </p:blipFill>
        <p:spPr>
          <a:xfrm>
            <a:off x="462116" y="0"/>
            <a:ext cx="5024283" cy="5150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C9A983-0507-4C8C-A2D9-FD29C6DE1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8" t="16143" r="10194" b="53914"/>
          <a:stretch/>
        </p:blipFill>
        <p:spPr>
          <a:xfrm>
            <a:off x="5624210" y="233967"/>
            <a:ext cx="6567790" cy="55453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573D94-EBD8-4EEB-80E2-9572FE362B52}"/>
              </a:ext>
            </a:extLst>
          </p:cNvPr>
          <p:cNvSpPr/>
          <p:nvPr/>
        </p:nvSpPr>
        <p:spPr>
          <a:xfrm>
            <a:off x="324465" y="519762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Garamond-Regular"/>
              </a:rPr>
              <a:t>FOV  0.023 to 10mm spatial resolution 1.15 to 6.3um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9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B06D00-8019-40D8-814D-C98B8DDD8CC1}"/>
              </a:ext>
            </a:extLst>
          </p:cNvPr>
          <p:cNvSpPr/>
          <p:nvPr/>
        </p:nvSpPr>
        <p:spPr>
          <a:xfrm>
            <a:off x="245806" y="85636"/>
            <a:ext cx="115627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Calculations based on “3D-printable portable open-source platform for low-cost lens-less holographic cellular imaging” by </a:t>
            </a:r>
          </a:p>
          <a:p>
            <a:r>
              <a:rPr lang="en-US" dirty="0"/>
              <a:t>Stephan Amann , Max von </a:t>
            </a:r>
            <a:r>
              <a:rPr lang="en-US" dirty="0" err="1"/>
              <a:t>Witzleben</a:t>
            </a:r>
            <a:r>
              <a:rPr lang="en-US" dirty="0"/>
              <a:t> &amp; Stefan Breuer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21608DC-CAEE-4295-8543-DFBE52317159}"/>
              </a:ext>
            </a:extLst>
          </p:cNvPr>
          <p:cNvGrpSpPr/>
          <p:nvPr/>
        </p:nvGrpSpPr>
        <p:grpSpPr>
          <a:xfrm>
            <a:off x="245806" y="922945"/>
            <a:ext cx="5308960" cy="5665861"/>
            <a:chOff x="245806" y="922946"/>
            <a:chExt cx="4574020" cy="349523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E10B47B-D26E-436D-9F86-C52320B1C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047" t="62056" r="11215" b="8411"/>
            <a:stretch/>
          </p:blipFill>
          <p:spPr>
            <a:xfrm>
              <a:off x="324739" y="922946"/>
              <a:ext cx="4495087" cy="202535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B777DD1-E4DC-4983-9861-9D7FF580E0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364" t="62430" r="11636" b="24361"/>
            <a:stretch/>
          </p:blipFill>
          <p:spPr>
            <a:xfrm>
              <a:off x="245806" y="3003847"/>
              <a:ext cx="4572000" cy="9058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4E85BB-E469-4F43-BAB3-00C2EF4873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87" t="66293" r="12196" b="27103"/>
            <a:stretch/>
          </p:blipFill>
          <p:spPr>
            <a:xfrm>
              <a:off x="324739" y="3965250"/>
              <a:ext cx="4426722" cy="45292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6203D8E-8B48-4128-9C71-961BD750CF17}"/>
              </a:ext>
            </a:extLst>
          </p:cNvPr>
          <p:cNvSpPr txBox="1"/>
          <p:nvPr/>
        </p:nvSpPr>
        <p:spPr>
          <a:xfrm>
            <a:off x="5976358" y="514941"/>
            <a:ext cx="4895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Their system:</a:t>
            </a:r>
          </a:p>
          <a:p>
            <a:r>
              <a:rPr lang="en-US" dirty="0"/>
              <a:t>p=1.12 um, N=2464, f=30 mm, L (</a:t>
            </a:r>
            <a:r>
              <a:rPr lang="en-US" dirty="0" err="1"/>
              <a:t>lamda</a:t>
            </a:r>
            <a:r>
              <a:rPr lang="en-US" dirty="0"/>
              <a:t>)=405, 430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44C34AB-11BE-4136-8383-60A7A7455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588040"/>
              </p:ext>
            </p:extLst>
          </p:nvPr>
        </p:nvGraphicFramePr>
        <p:xfrm>
          <a:off x="6027174" y="1454372"/>
          <a:ext cx="5217344" cy="14465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8679">
                  <a:extLst>
                    <a:ext uri="{9D8B030D-6E8A-4147-A177-3AD203B41FA5}">
                      <a16:colId xmlns:a16="http://schemas.microsoft.com/office/drawing/2014/main" val="483011505"/>
                    </a:ext>
                  </a:extLst>
                </a:gridCol>
                <a:gridCol w="678679">
                  <a:extLst>
                    <a:ext uri="{9D8B030D-6E8A-4147-A177-3AD203B41FA5}">
                      <a16:colId xmlns:a16="http://schemas.microsoft.com/office/drawing/2014/main" val="1606884513"/>
                    </a:ext>
                  </a:extLst>
                </a:gridCol>
                <a:gridCol w="678679">
                  <a:extLst>
                    <a:ext uri="{9D8B030D-6E8A-4147-A177-3AD203B41FA5}">
                      <a16:colId xmlns:a16="http://schemas.microsoft.com/office/drawing/2014/main" val="3286087921"/>
                    </a:ext>
                  </a:extLst>
                </a:gridCol>
                <a:gridCol w="933183">
                  <a:extLst>
                    <a:ext uri="{9D8B030D-6E8A-4147-A177-3AD203B41FA5}">
                      <a16:colId xmlns:a16="http://schemas.microsoft.com/office/drawing/2014/main" val="2445398246"/>
                    </a:ext>
                  </a:extLst>
                </a:gridCol>
                <a:gridCol w="890766">
                  <a:extLst>
                    <a:ext uri="{9D8B030D-6E8A-4147-A177-3AD203B41FA5}">
                      <a16:colId xmlns:a16="http://schemas.microsoft.com/office/drawing/2014/main" val="3894187826"/>
                    </a:ext>
                  </a:extLst>
                </a:gridCol>
                <a:gridCol w="678679">
                  <a:extLst>
                    <a:ext uri="{9D8B030D-6E8A-4147-A177-3AD203B41FA5}">
                      <a16:colId xmlns:a16="http://schemas.microsoft.com/office/drawing/2014/main" val="3150661307"/>
                    </a:ext>
                  </a:extLst>
                </a:gridCol>
                <a:gridCol w="678679">
                  <a:extLst>
                    <a:ext uri="{9D8B030D-6E8A-4147-A177-3AD203B41FA5}">
                      <a16:colId xmlns:a16="http://schemas.microsoft.com/office/drawing/2014/main" val="529599947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pix </a:t>
                      </a:r>
                      <a:r>
                        <a:rPr lang="en-US" sz="1100" u="none" strike="noStrike" dirty="0" err="1">
                          <a:effectLst/>
                        </a:rPr>
                        <a:t>rez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 pix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Light:Detect</a:t>
                      </a:r>
                      <a:r>
                        <a:rPr lang="en-US" sz="1100" u="none" strike="noStrike" dirty="0">
                          <a:effectLst/>
                        </a:rPr>
                        <a:t> (um)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Wavelength (um)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Obj:Det</a:t>
                      </a:r>
                      <a:r>
                        <a:rPr lang="en-US" sz="1100" u="none" strike="noStrike" dirty="0">
                          <a:effectLst/>
                        </a:rPr>
                        <a:t> (um)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LatRez</a:t>
                      </a:r>
                      <a:endParaRPr lang="en-US" sz="1100" u="none" strike="noStrike" dirty="0">
                        <a:effectLst/>
                      </a:endParaRPr>
                    </a:p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(um)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65704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LASER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0.405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6084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6051781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SFSU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0.405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6084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44181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2464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42432939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SFSU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1944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3335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8066511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SFSU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1944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0.405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7162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370258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SFSU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1944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0.65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4904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1.17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89459676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97B05B67-9F05-4541-87B7-A025E3CF5559}"/>
              </a:ext>
            </a:extLst>
          </p:cNvPr>
          <p:cNvSpPr/>
          <p:nvPr/>
        </p:nvSpPr>
        <p:spPr>
          <a:xfrm>
            <a:off x="6027174" y="3443966"/>
            <a:ext cx="6164826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LASER</a:t>
            </a:r>
          </a:p>
          <a:p>
            <a:r>
              <a:rPr lang="en-US" sz="1400" dirty="0"/>
              <a:t>SF-AW210 405um laser collimated and focused</a:t>
            </a:r>
          </a:p>
          <a:p>
            <a:r>
              <a:rPr lang="en-US" sz="1400" dirty="0"/>
              <a:t>2 aspheric lenses focal length 11mm ($87 each, C220TMD-A, Thorlabs Inc.) </a:t>
            </a:r>
          </a:p>
          <a:p>
            <a:r>
              <a:rPr lang="en-US" sz="1400" dirty="0" err="1"/>
              <a:t>Aingle</a:t>
            </a:r>
            <a:r>
              <a:rPr lang="en-US" sz="1400" dirty="0"/>
              <a:t>-mode optical </a:t>
            </a:r>
            <a:r>
              <a:rPr lang="en-US" sz="1400" dirty="0" err="1"/>
              <a:t>fibre</a:t>
            </a:r>
            <a:r>
              <a:rPr lang="en-US" sz="1400" dirty="0"/>
              <a:t>,  core </a:t>
            </a:r>
            <a:r>
              <a:rPr lang="en-US" sz="1400" dirty="0" err="1"/>
              <a:t>dia</a:t>
            </a:r>
            <a:r>
              <a:rPr lang="en-US" sz="1400" dirty="0"/>
              <a:t> 3 </a:t>
            </a:r>
            <a:r>
              <a:rPr lang="en-US" sz="1400" dirty="0" err="1"/>
              <a:t>μm</a:t>
            </a:r>
            <a:r>
              <a:rPr lang="en-US" sz="1400" dirty="0"/>
              <a:t> ($99, S405-XP, </a:t>
            </a:r>
            <a:r>
              <a:rPr lang="en-US" sz="1400" dirty="0" err="1"/>
              <a:t>Nufern</a:t>
            </a:r>
            <a:r>
              <a:rPr lang="en-US" sz="1400" dirty="0"/>
              <a:t> Inc.)</a:t>
            </a:r>
          </a:p>
          <a:p>
            <a:r>
              <a:rPr lang="nb-NO" sz="1400" dirty="0"/>
              <a:t>Glass plate, at </a:t>
            </a:r>
            <a:r>
              <a:rPr lang="nb-NO" sz="1400" i="1" dirty="0"/>
              <a:t>z </a:t>
            </a:r>
            <a:r>
              <a:rPr lang="nb-NO" sz="1400" dirty="0"/>
              <a:t>= 5.91 mm,</a:t>
            </a:r>
            <a:r>
              <a:rPr lang="en-US" sz="1400" dirty="0"/>
              <a:t> beam diameter of 3.8 mm</a:t>
            </a:r>
          </a:p>
          <a:p>
            <a:endParaRPr lang="en-US" sz="1400" dirty="0"/>
          </a:p>
          <a:p>
            <a:r>
              <a:rPr lang="en-US" sz="1400" dirty="0"/>
              <a:t>LED</a:t>
            </a:r>
          </a:p>
          <a:p>
            <a:r>
              <a:rPr lang="en-US" dirty="0"/>
              <a:t>3 W High Power LED 430 nm–435 nm ($3)</a:t>
            </a:r>
          </a:p>
          <a:p>
            <a:r>
              <a:rPr lang="en-US" dirty="0"/>
              <a:t>Pinhole 15 </a:t>
            </a:r>
            <a:r>
              <a:rPr lang="en-US" dirty="0" err="1"/>
              <a:t>μm</a:t>
            </a:r>
            <a:r>
              <a:rPr lang="en-US" dirty="0"/>
              <a:t> ($75, P15D, Thorlabs Inc.)</a:t>
            </a:r>
          </a:p>
          <a:p>
            <a:r>
              <a:rPr lang="en-US" dirty="0"/>
              <a:t>The pictures are acquired with a fixed white balance.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4682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 with low confidence">
            <a:extLst>
              <a:ext uri="{FF2B5EF4-FFF2-40B4-BE49-F238E27FC236}">
                <a16:creationId xmlns:a16="http://schemas.microsoft.com/office/drawing/2014/main" id="{9F7804BB-B760-A148-BDC5-640BE0725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38" y="290527"/>
            <a:ext cx="8890982" cy="6567473"/>
          </a:xfrm>
        </p:spPr>
      </p:pic>
    </p:spTree>
    <p:extLst>
      <p:ext uri="{BB962C8B-B14F-4D97-AF65-F5344CB8AC3E}">
        <p14:creationId xmlns:p14="http://schemas.microsoft.com/office/powerpoint/2010/main" val="3395575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2029-91B4-454E-9B26-49A84449E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Holograms at times t1, t2, t3…</a:t>
            </a:r>
            <a:br>
              <a:rPr lang="en-US" dirty="0"/>
            </a:br>
            <a:r>
              <a:rPr lang="en-US" dirty="0"/>
              <a:t>	h1, h2, h3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BE450-502A-B149-8500-1FB94C526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387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Sum as (h1-h2) + (h3-h4)+…..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 reconstruction on one summed image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(may need to scale so not to saturate pixels)</a:t>
            </a:r>
          </a:p>
        </p:txBody>
      </p:sp>
    </p:spTree>
    <p:extLst>
      <p:ext uri="{BB962C8B-B14F-4D97-AF65-F5344CB8AC3E}">
        <p14:creationId xmlns:p14="http://schemas.microsoft.com/office/powerpoint/2010/main" val="4235017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706</Words>
  <Application>Microsoft Office PowerPoint</Application>
  <PresentationFormat>Widescreen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AGaramond-Regular</vt:lpstr>
      <vt:lpstr>Arial</vt:lpstr>
      <vt:lpstr>Calibri</vt:lpstr>
      <vt:lpstr>Calibri Light</vt:lpstr>
      <vt:lpstr>Corbel-Bold2</vt:lpstr>
      <vt:lpstr>EuclidSymbol</vt:lpstr>
      <vt:lpstr>MinionPro-Regular</vt:lpstr>
      <vt:lpstr>Office Theme</vt:lpstr>
      <vt:lpstr>Holographic Microscope Optimal Configuration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Holograms at times t1, t2, t3…  h1, h2, h3 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Holographic Microscope Optimal Configuration</dc:title>
  <dc:creator>Thomas Zimmerman</dc:creator>
  <cp:lastModifiedBy>Thomas Zimmerman</cp:lastModifiedBy>
  <cp:revision>25</cp:revision>
  <dcterms:created xsi:type="dcterms:W3CDTF">2021-02-18T22:20:15Z</dcterms:created>
  <dcterms:modified xsi:type="dcterms:W3CDTF">2023-05-13T22:47:03Z</dcterms:modified>
</cp:coreProperties>
</file>

<file path=docProps/thumbnail.jpeg>
</file>